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1" r:id="rId5"/>
    <p:sldId id="268" r:id="rId6"/>
    <p:sldId id="263" r:id="rId7"/>
    <p:sldId id="264" r:id="rId8"/>
    <p:sldId id="269" r:id="rId9"/>
    <p:sldId id="266" r:id="rId10"/>
    <p:sldId id="258" r:id="rId1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9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8" autoAdjust="0"/>
    <p:restoredTop sz="94660"/>
  </p:normalViewPr>
  <p:slideViewPr>
    <p:cSldViewPr>
      <p:cViewPr varScale="1">
        <p:scale>
          <a:sx n="106" d="100"/>
          <a:sy n="106" d="100"/>
        </p:scale>
        <p:origin x="-10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82402" y="2137420"/>
            <a:ext cx="8194054" cy="122502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 smtClean="0"/>
              <a:t>Название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71800" y="5081281"/>
            <a:ext cx="6120680" cy="304271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19" name="Дата 3"/>
          <p:cNvSpPr txBox="1">
            <a:spLocks/>
          </p:cNvSpPr>
          <p:nvPr userDrawn="1"/>
        </p:nvSpPr>
        <p:spPr>
          <a:xfrm>
            <a:off x="1568870" y="183314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153943"/>
                </a:solidFill>
              </a:rPr>
              <a:t>Продукт:</a:t>
            </a:r>
            <a:endParaRPr lang="ru-RU" sz="2000" b="1" dirty="0">
              <a:solidFill>
                <a:srgbClr val="153943"/>
              </a:solidFill>
            </a:endParaRPr>
          </a:p>
        </p:txBody>
      </p:sp>
      <p:sp>
        <p:nvSpPr>
          <p:cNvPr id="20" name="Дата 3"/>
          <p:cNvSpPr txBox="1">
            <a:spLocks/>
          </p:cNvSpPr>
          <p:nvPr userDrawn="1"/>
        </p:nvSpPr>
        <p:spPr>
          <a:xfrm>
            <a:off x="1568869" y="5134567"/>
            <a:ext cx="179578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 smtClean="0">
                <a:solidFill>
                  <a:schemeClr val="bg1"/>
                </a:solidFill>
              </a:rPr>
              <a:t>Компания:</a:t>
            </a:r>
            <a:endParaRPr lang="ru-RU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7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21522"/>
            <a:ext cx="8928992" cy="472282"/>
          </a:xfrm>
        </p:spPr>
        <p:txBody>
          <a:bodyPr anchor="b"/>
          <a:lstStyle>
            <a:lvl1pPr algn="l">
              <a:defRPr sz="2000" b="1">
                <a:solidFill>
                  <a:srgbClr val="15394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107504" y="193204"/>
            <a:ext cx="8928992" cy="4824536"/>
          </a:xfrm>
        </p:spPr>
        <p:txBody>
          <a:bodyPr/>
          <a:lstStyle>
            <a:lvl1pPr marL="0" indent="0">
              <a:buNone/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Графики </a:t>
            </a:r>
          </a:p>
        </p:txBody>
      </p:sp>
    </p:spTree>
    <p:extLst>
      <p:ext uri="{BB962C8B-B14F-4D97-AF65-F5344CB8AC3E}">
        <p14:creationId xmlns:p14="http://schemas.microsoft.com/office/powerpoint/2010/main" val="112159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68" y="1129308"/>
            <a:ext cx="7920880" cy="57606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568" y="2281436"/>
            <a:ext cx="792088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 для связи: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17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85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5394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662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1316"/>
            <a:ext cx="4038600" cy="39604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1316"/>
            <a:ext cx="4038600" cy="39604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56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37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81393"/>
            <a:ext cx="8229600" cy="756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121196"/>
            <a:ext cx="8208912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16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5394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Рисунок 2"/>
          <p:cNvSpPr>
            <a:spLocks noGrp="1"/>
          </p:cNvSpPr>
          <p:nvPr>
            <p:ph type="pic" idx="1"/>
          </p:nvPr>
        </p:nvSpPr>
        <p:spPr>
          <a:xfrm>
            <a:off x="467544" y="985292"/>
            <a:ext cx="8208912" cy="4536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1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21522"/>
            <a:ext cx="8928992" cy="472282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504" y="193204"/>
            <a:ext cx="8928992" cy="4824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9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30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1" r:id="rId7"/>
    <p:sldLayoutId id="2147483660" r:id="rId8"/>
    <p:sldLayoutId id="2147483657" r:id="rId9"/>
    <p:sldLayoutId id="2147483662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2"/>
          <p:cNvSpPr/>
          <p:nvPr/>
        </p:nvSpPr>
        <p:spPr>
          <a:xfrm>
            <a:off x="2843640" y="5118120"/>
            <a:ext cx="5471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DBF5F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ООО </a:t>
            </a:r>
            <a:r>
              <a:rPr lang="ru-RU" sz="1800" b="0" strike="noStrike" spc="-1" dirty="0">
                <a:solidFill>
                  <a:srgbClr val="DBF5F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«Базальт СПО»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2" descr="https://4cio.ru/content/rosseti/0_base_alt_logo_RGB_color_600x600.jpg?14853495320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837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43808" y="1552897"/>
            <a:ext cx="5760640" cy="2728133"/>
          </a:xfrm>
          <a:prstGeom prst="rect">
            <a:avLst/>
          </a:prstGeom>
        </p:spPr>
        <p:txBody>
          <a:bodyPr lIns="0" tIns="0" rIns="0" bIns="0" anchor="ctr">
            <a:normAutofit fontScale="97500"/>
          </a:bodyPr>
          <a:lstStyle/>
          <a:p>
            <a:r>
              <a:rPr lang="ru-RU" sz="3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(Заголовки)"/>
              </a:rPr>
              <a:t>Операционная система</a:t>
            </a:r>
            <a:br>
              <a:rPr lang="ru-RU" sz="3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(Заголовки)"/>
              </a:rPr>
            </a:br>
            <a:r>
              <a:rPr lang="ru-RU" sz="3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(Заголовки)"/>
              </a:rPr>
              <a:t>«</a:t>
            </a:r>
            <a:r>
              <a:rPr lang="ru-RU" sz="3000" kern="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(Заголовки)"/>
              </a:rPr>
              <a:t>Альт Рабочая станция»</a:t>
            </a:r>
            <a:r>
              <a:rPr lang="ru-RU" sz="3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(Заголовки)"/>
              </a:rPr>
              <a:t>,</a:t>
            </a:r>
            <a:br>
              <a:rPr lang="ru-RU" sz="3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(Заголовки)"/>
              </a:rPr>
            </a:br>
            <a:r>
              <a:rPr lang="ru-RU" sz="1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(Заголовки)"/>
              </a:rPr>
              <a:t/>
            </a:r>
            <a:br>
              <a:rPr lang="ru-RU" sz="1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(Заголовки)"/>
              </a:rPr>
            </a:br>
            <a:r>
              <a:rPr lang="ru-RU" sz="3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(Заголовки)"/>
              </a:rPr>
              <a:t>Серверная операционная система</a:t>
            </a:r>
            <a:br>
              <a:rPr lang="ru-RU" sz="3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(Заголовки)"/>
              </a:rPr>
            </a:br>
            <a:r>
              <a:rPr lang="ru-RU" sz="3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(Заголовки)"/>
              </a:rPr>
              <a:t>«</a:t>
            </a:r>
            <a:r>
              <a:rPr lang="ru-RU" sz="3000" kern="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(Заголовки)"/>
              </a:rPr>
              <a:t>Альт Сервер» </a:t>
            </a:r>
            <a:endParaRPr lang="ru-RU" sz="3000" kern="0" cap="all" dirty="0">
              <a:solidFill>
                <a:schemeClr val="tx1">
                  <a:lumMod val="85000"/>
                  <a:lumOff val="15000"/>
                </a:schemeClr>
              </a:solidFill>
              <a:latin typeface="Calibr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2212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73324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53943"/>
                </a:solidFill>
                <a:latin typeface="+mj-lt"/>
              </a:rPr>
              <a:t>Спасибо за внимание!</a:t>
            </a:r>
            <a:endParaRPr lang="ru-RU" sz="3000" b="1" dirty="0">
              <a:solidFill>
                <a:srgbClr val="153943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993404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Контактное лицо</a:t>
            </a:r>
            <a:r>
              <a:rPr lang="ru-RU" dirty="0" smtClean="0">
                <a:latin typeface="+mj-lt"/>
              </a:rPr>
              <a:t>: </a:t>
            </a:r>
          </a:p>
          <a:p>
            <a:r>
              <a:rPr lang="ru-RU" b="1" dirty="0">
                <a:latin typeface="+mj-lt"/>
              </a:rPr>
              <a:t>Смирнов Алексей Владимирович, генеральный директор Базальт СПО 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email</a:t>
            </a:r>
            <a:r>
              <a:rPr lang="ru-RU" dirty="0" smtClean="0">
                <a:latin typeface="+mj-lt"/>
              </a:rPr>
              <a:t>: </a:t>
            </a:r>
            <a:r>
              <a:rPr lang="en-US" dirty="0">
                <a:latin typeface="+mj-lt"/>
              </a:rPr>
              <a:t>smi@basealt.ru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 smtClean="0">
                <a:latin typeface="+mj-lt"/>
              </a:rPr>
              <a:t>тел.: </a:t>
            </a:r>
            <a:r>
              <a:rPr lang="ru-RU" dirty="0">
                <a:latin typeface="+mj-lt"/>
              </a:rPr>
              <a:t>+7 (903) 288-10-93</a:t>
            </a:r>
            <a:r>
              <a:rPr lang="ru-RU" dirty="0" smtClean="0"/>
              <a:t>  </a:t>
            </a:r>
          </a:p>
          <a:p>
            <a:r>
              <a:rPr lang="ru-RU" dirty="0" smtClean="0"/>
              <a:t>сайт: </a:t>
            </a:r>
            <a:r>
              <a:rPr lang="en-US" dirty="0" smtClean="0"/>
              <a:t>http</a:t>
            </a:r>
            <a:r>
              <a:rPr lang="en-US" dirty="0"/>
              <a:t>://basealt.ru</a:t>
            </a:r>
            <a:endParaRPr lang="ru-RU" dirty="0"/>
          </a:p>
        </p:txBody>
      </p:sp>
      <p:pic>
        <p:nvPicPr>
          <p:cNvPr id="5" name="Picture 2" descr="https://4cio.ru/content/rosseti/0_base_alt_logo_RGB_color_600x600.jpg?14853495320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837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7600" cap="all" dirty="0"/>
              <a:t>Альт Рабочая </a:t>
            </a:r>
            <a:r>
              <a:rPr lang="ru-RU" sz="7600" cap="all" dirty="0" smtClean="0"/>
              <a:t>станция</a:t>
            </a:r>
            <a:r>
              <a:rPr lang="ru-RU" sz="7600" dirty="0" smtClean="0"/>
              <a:t> </a:t>
            </a:r>
            <a:r>
              <a:rPr lang="ru-RU" dirty="0" smtClean="0"/>
              <a:t>(№ </a:t>
            </a:r>
            <a:r>
              <a:rPr lang="ru-RU" dirty="0"/>
              <a:t>в реестре </a:t>
            </a:r>
            <a:r>
              <a:rPr lang="ru-RU" dirty="0" smtClean="0"/>
              <a:t>1292)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Операционная система и набор базового ПО для рабочих мест.</a:t>
            </a:r>
          </a:p>
          <a:p>
            <a:r>
              <a:rPr lang="ru-RU" dirty="0"/>
              <a:t>интегрирована с сервером</a:t>
            </a:r>
          </a:p>
          <a:p>
            <a:r>
              <a:rPr lang="ru-RU" dirty="0"/>
              <a:t>функция работы с </a:t>
            </a:r>
            <a:r>
              <a:rPr lang="ru-RU" dirty="0" err="1"/>
              <a:t>Active</a:t>
            </a:r>
            <a:r>
              <a:rPr lang="ru-RU" dirty="0"/>
              <a:t> </a:t>
            </a:r>
            <a:r>
              <a:rPr lang="ru-RU" dirty="0" err="1"/>
              <a:t>Directory</a:t>
            </a:r>
            <a:endParaRPr lang="ru-RU" dirty="0"/>
          </a:p>
          <a:p>
            <a:r>
              <a:rPr lang="ru-RU" dirty="0"/>
              <a:t>может использоваться в гетерогенной сети</a:t>
            </a:r>
          </a:p>
          <a:p>
            <a:r>
              <a:rPr lang="ru-RU" dirty="0"/>
              <a:t>версия, сертифицированная ФСТЭК для перс. данных и </a:t>
            </a:r>
            <a:r>
              <a:rPr lang="ru-RU" dirty="0" err="1"/>
              <a:t>гостайны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7600" cap="all" dirty="0" smtClean="0"/>
              <a:t>Альт Сервер </a:t>
            </a:r>
            <a:r>
              <a:rPr lang="ru-RU" dirty="0" smtClean="0"/>
              <a:t>(№ </a:t>
            </a:r>
            <a:r>
              <a:rPr lang="ru-RU" dirty="0"/>
              <a:t>в реестре </a:t>
            </a:r>
            <a:r>
              <a:rPr lang="ru-RU" dirty="0" smtClean="0"/>
              <a:t>1541)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Серверный дистрибутив для создания и поддержания корпоративной инфраструктуры.</a:t>
            </a:r>
          </a:p>
          <a:p>
            <a:r>
              <a:rPr lang="ru-RU" dirty="0"/>
              <a:t>может выступать контроллером домена </a:t>
            </a:r>
            <a:r>
              <a:rPr lang="ru-RU" dirty="0" err="1"/>
              <a:t>Active</a:t>
            </a:r>
            <a:r>
              <a:rPr lang="ru-RU" dirty="0"/>
              <a:t> </a:t>
            </a:r>
            <a:r>
              <a:rPr lang="ru-RU" dirty="0" err="1"/>
              <a:t>Directory</a:t>
            </a:r>
            <a:endParaRPr lang="ru-RU" dirty="0"/>
          </a:p>
          <a:p>
            <a:r>
              <a:rPr lang="ru-RU" dirty="0"/>
              <a:t>может управлять гетерогенными сетями и бездисковыми клиентами</a:t>
            </a:r>
          </a:p>
          <a:p>
            <a:r>
              <a:rPr lang="ru-RU" dirty="0"/>
              <a:t>возможность  установки и загрузки ОС по сети</a:t>
            </a:r>
          </a:p>
          <a:p>
            <a:r>
              <a:rPr lang="ru-RU" dirty="0"/>
              <a:t>версия, сертифицированная ФСТЭК для </a:t>
            </a:r>
            <a:r>
              <a:rPr lang="ru-RU" dirty="0" err="1"/>
              <a:t>перс.данных</a:t>
            </a:r>
            <a:r>
              <a:rPr lang="ru-RU" dirty="0"/>
              <a:t> и </a:t>
            </a:r>
            <a:r>
              <a:rPr lang="ru-RU" dirty="0" err="1" smtClean="0"/>
              <a:t>гостайны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Описание </a:t>
            </a:r>
            <a:endParaRPr lang="ru-RU" dirty="0"/>
          </a:p>
        </p:txBody>
      </p:sp>
      <p:pic>
        <p:nvPicPr>
          <p:cNvPr id="4" name="Picture 2" descr="https://4cio.ru/content/rosseti/0_base_alt_logo_RGB_color_600x600.jpg?148534953205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 b="12392"/>
          <a:stretch/>
        </p:blipFill>
        <p:spPr bwMode="auto">
          <a:xfrm>
            <a:off x="8028384" y="4586486"/>
            <a:ext cx="936104" cy="7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-4320" y="12960"/>
            <a:ext cx="5816160" cy="57164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>
          <a:xfrm>
            <a:off x="2844000" y="2158560"/>
            <a:ext cx="6287400" cy="3536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Опыт применения в госсекторе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218234"/>
              </p:ext>
            </p:extLst>
          </p:nvPr>
        </p:nvGraphicFramePr>
        <p:xfrm>
          <a:off x="251520" y="1210156"/>
          <a:ext cx="8640960" cy="3591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60240"/>
                <a:gridCol w="1023867"/>
                <a:gridCol w="909745"/>
                <a:gridCol w="45471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Заказчик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Год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Кол-во мест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Описание </a:t>
                      </a:r>
                      <a:endParaRPr lang="ru-RU" sz="1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ФНС России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2017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15000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Рабочие места в </a:t>
                      </a:r>
                      <a:r>
                        <a:rPr lang="ru-RU" sz="1600" strike="noStrike" spc="-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ЗАГСах</a:t>
                      </a: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 проект «Реестр ЗАГС»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ФНС России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2017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4143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ЦОД ФНС России, проект «</a:t>
                      </a:r>
                      <a:r>
                        <a:rPr lang="ru-RU" sz="1600" strike="noStrike" spc="-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Ресстр</a:t>
                      </a: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 ЗАГС»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Правительство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Московской области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2016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4028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Министерства Московской области и т.д.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ЯНАО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2015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1000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Образовательные учреждения </a:t>
                      </a:r>
                      <a:r>
                        <a:rPr lang="ru-RU" sz="1600" strike="noStrike" spc="-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Надымского</a:t>
                      </a:r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 района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Медицинские учреждения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2012-2016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16000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Медицинские информационные системы для Москвы, МО, Татарстана и т.д.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ФСО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2014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30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Сервера для государственной думы РФ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strike="noStrike" spc="-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Минкомсвязи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2007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2300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Школы России</a:t>
                      </a:r>
                      <a:endParaRPr lang="ru-RU" sz="1600" b="0" strike="noStrike" spc="-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(Заголовки)"/>
                      </a:endParaRPr>
                    </a:p>
                  </a:txBody>
                  <a:tcPr marL="90000" marR="9000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21196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chemeClr val="tx2"/>
                </a:solidFill>
              </a:rPr>
              <a:t>Системы Альт </a:t>
            </a:r>
            <a:r>
              <a:rPr lang="ru-RU" sz="2000" dirty="0">
                <a:solidFill>
                  <a:schemeClr val="tx2"/>
                </a:solidFill>
              </a:rPr>
              <a:t>– 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1900" dirty="0">
                <a:solidFill>
                  <a:schemeClr val="tx2"/>
                </a:solidFill>
              </a:rPr>
              <a:t>соответствуют требованиям к функциональным, техническим и эксплуатационным характеристикам программного обеспечения, являющегося объектом закупки</a:t>
            </a:r>
            <a:r>
              <a:rPr lang="ru-RU" sz="1900" dirty="0" smtClean="0">
                <a:solidFill>
                  <a:schemeClr val="tx2"/>
                </a:solidFill>
              </a:rPr>
              <a:t>.</a:t>
            </a:r>
            <a:endParaRPr lang="ru-RU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Применение операционных систем Альт в инфраструктуре государственного учреждения на примере Альт Образование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Grp="1"/>
          </p:cNvPicPr>
          <p:nvPr>
            <p:ph type="pic" idx="1"/>
          </p:nvPr>
        </p:nvPicPr>
        <p:blipFill>
          <a:blip r:embed="rId2"/>
          <a:srcRect l="6757" r="6757"/>
          <a:stretch/>
        </p:blipFill>
        <p:spPr>
          <a:xfrm>
            <a:off x="107504" y="193204"/>
            <a:ext cx="8928992" cy="48245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26693"/>
            <a:ext cx="7772400" cy="11350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Совместимость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другими программами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1809720" y="1233360"/>
            <a:ext cx="854280" cy="8546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>
          <a:xfrm>
            <a:off x="216000" y="1296000"/>
            <a:ext cx="1285560" cy="52344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/>
          <a:stretch/>
        </p:blipFill>
        <p:spPr>
          <a:xfrm>
            <a:off x="6058440" y="1260000"/>
            <a:ext cx="1384200" cy="57600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/>
          <a:stretch/>
        </p:blipFill>
        <p:spPr>
          <a:xfrm>
            <a:off x="3403800" y="1281240"/>
            <a:ext cx="1714320" cy="47592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/>
          <a:stretch/>
        </p:blipFill>
        <p:spPr>
          <a:xfrm>
            <a:off x="5361480" y="2016000"/>
            <a:ext cx="1272240" cy="38448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/>
          <a:stretch/>
        </p:blipFill>
        <p:spPr>
          <a:xfrm>
            <a:off x="246240" y="2065680"/>
            <a:ext cx="2237760" cy="67032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8"/>
          <a:stretch/>
        </p:blipFill>
        <p:spPr>
          <a:xfrm>
            <a:off x="3132000" y="1999440"/>
            <a:ext cx="1296000" cy="4460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9"/>
          <a:stretch/>
        </p:blipFill>
        <p:spPr>
          <a:xfrm>
            <a:off x="1594800" y="2664000"/>
            <a:ext cx="1499760" cy="32616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10"/>
          <a:stretch/>
        </p:blipFill>
        <p:spPr>
          <a:xfrm>
            <a:off x="3814200" y="2520000"/>
            <a:ext cx="1563840" cy="48564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11"/>
          <a:stretch/>
        </p:blipFill>
        <p:spPr>
          <a:xfrm>
            <a:off x="380160" y="3200040"/>
            <a:ext cx="2350440" cy="5086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12"/>
          <a:stretch/>
        </p:blipFill>
        <p:spPr>
          <a:xfrm>
            <a:off x="6084000" y="2628360"/>
            <a:ext cx="1791000" cy="723600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13"/>
          <a:stretch/>
        </p:blipFill>
        <p:spPr>
          <a:xfrm>
            <a:off x="3024000" y="3113640"/>
            <a:ext cx="1085400" cy="762120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14"/>
          <a:stretch/>
        </p:blipFill>
        <p:spPr>
          <a:xfrm>
            <a:off x="4302720" y="3133440"/>
            <a:ext cx="1578960" cy="651960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15"/>
          <a:stretch/>
        </p:blipFill>
        <p:spPr>
          <a:xfrm>
            <a:off x="6125040" y="3348000"/>
            <a:ext cx="952200" cy="952560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16"/>
          <a:stretch/>
        </p:blipFill>
        <p:spPr>
          <a:xfrm>
            <a:off x="7541640" y="3263760"/>
            <a:ext cx="1142640" cy="762120"/>
          </a:xfrm>
          <a:prstGeom prst="rect">
            <a:avLst/>
          </a:prstGeom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17"/>
          <a:stretch/>
        </p:blipFill>
        <p:spPr>
          <a:xfrm>
            <a:off x="7340400" y="1872000"/>
            <a:ext cx="1425600" cy="784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Характеристики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3210"/>
          <a:stretch/>
        </p:blipFill>
        <p:spPr>
          <a:xfrm>
            <a:off x="998121" y="1205268"/>
            <a:ext cx="7147758" cy="41461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2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Характеристики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3923" b="5928"/>
          <a:stretch/>
        </p:blipFill>
        <p:spPr>
          <a:xfrm>
            <a:off x="1079612" y="1181432"/>
            <a:ext cx="6984776" cy="41971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2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Альт Рабочая станция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решение повседневных задач: интернет, почта, документы, презентации и т. д. </a:t>
            </a:r>
          </a:p>
          <a:p>
            <a:r>
              <a:rPr lang="ru-RU" dirty="0"/>
              <a:t>безопасная работа</a:t>
            </a:r>
          </a:p>
          <a:p>
            <a:r>
              <a:rPr lang="ru-RU" dirty="0"/>
              <a:t>защита персональных данных и </a:t>
            </a:r>
            <a:r>
              <a:rPr lang="ru-RU" dirty="0" err="1"/>
              <a:t>гостайны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Альт Сервер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создание и поддержка корпоративной инфраструктуры </a:t>
            </a:r>
          </a:p>
          <a:p>
            <a:r>
              <a:rPr lang="ru-RU" dirty="0"/>
              <a:t>серверы: баз данных почтовый, </a:t>
            </a:r>
            <a:r>
              <a:rPr lang="ru-RU" dirty="0" err="1"/>
              <a:t>Web</a:t>
            </a:r>
            <a:r>
              <a:rPr lang="ru-RU" dirty="0"/>
              <a:t>, резервного копирования, </a:t>
            </a:r>
            <a:r>
              <a:rPr lang="ru-RU" dirty="0" err="1"/>
              <a:t>антиспама</a:t>
            </a:r>
            <a:r>
              <a:rPr lang="ru-RU" dirty="0"/>
              <a:t>, групповой работы </a:t>
            </a:r>
          </a:p>
          <a:p>
            <a:r>
              <a:rPr lang="ru-RU" dirty="0"/>
              <a:t>облака и виртуализация </a:t>
            </a:r>
          </a:p>
          <a:p>
            <a:r>
              <a:rPr lang="ru-RU" dirty="0"/>
              <a:t>установка и загрузка ОС по сети</a:t>
            </a:r>
          </a:p>
          <a:p>
            <a:r>
              <a:rPr lang="ru-RU" dirty="0"/>
              <a:t>защита персональных данных и </a:t>
            </a:r>
            <a:r>
              <a:rPr lang="ru-RU" dirty="0" err="1"/>
              <a:t>гостайны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функции</a:t>
            </a:r>
          </a:p>
        </p:txBody>
      </p:sp>
    </p:spTree>
    <p:extLst>
      <p:ext uri="{BB962C8B-B14F-4D97-AF65-F5344CB8AC3E}">
        <p14:creationId xmlns:p14="http://schemas.microsoft.com/office/powerpoint/2010/main" val="30881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СОФТ">
      <a:dk1>
        <a:sysClr val="windowText" lastClr="000000"/>
      </a:dk1>
      <a:lt1>
        <a:srgbClr val="DBF5F9"/>
      </a:lt1>
      <a:dk2>
        <a:srgbClr val="074D57"/>
      </a:dk2>
      <a:lt2>
        <a:srgbClr val="DBF5F9"/>
      </a:lt2>
      <a:accent1>
        <a:srgbClr val="0B5394"/>
      </a:accent1>
      <a:accent2>
        <a:srgbClr val="0075A2"/>
      </a:accent2>
      <a:accent3>
        <a:srgbClr val="09A7AF"/>
      </a:accent3>
      <a:accent4>
        <a:srgbClr val="5FF2CA"/>
      </a:accent4>
      <a:accent5>
        <a:srgbClr val="B0DFA0"/>
      </a:accent5>
      <a:accent6>
        <a:srgbClr val="FFBE5F"/>
      </a:accent6>
      <a:hlink>
        <a:srgbClr val="9E9A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27</TotalTime>
  <Words>188</Words>
  <Application>Microsoft Office PowerPoint</Application>
  <PresentationFormat>Экран (16:10)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Презентация4</vt:lpstr>
      <vt:lpstr>Презентация PowerPoint</vt:lpstr>
      <vt:lpstr>Описание </vt:lpstr>
      <vt:lpstr>Презентация PowerPoint</vt:lpstr>
      <vt:lpstr>Опыт применения в госсекторе</vt:lpstr>
      <vt:lpstr>Применение операционных систем Альт в инфраструктуре государственного учреждения на примере Альт Образование.</vt:lpstr>
      <vt:lpstr>Совместимость  с другими программами</vt:lpstr>
      <vt:lpstr>Характеристики</vt:lpstr>
      <vt:lpstr>Характеристики</vt:lpstr>
      <vt:lpstr>функции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12</cp:revision>
  <dcterms:created xsi:type="dcterms:W3CDTF">2017-07-24T23:44:40Z</dcterms:created>
  <dcterms:modified xsi:type="dcterms:W3CDTF">2017-08-15T22:40:38Z</dcterms:modified>
</cp:coreProperties>
</file>